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3" r:id="rId4"/>
    <p:sldId id="265" r:id="rId5"/>
    <p:sldId id="293" r:id="rId6"/>
    <p:sldId id="279" r:id="rId7"/>
    <p:sldId id="280" r:id="rId8"/>
    <p:sldId id="281" r:id="rId9"/>
    <p:sldId id="282" r:id="rId10"/>
    <p:sldId id="283" r:id="rId11"/>
    <p:sldId id="284" r:id="rId12"/>
    <p:sldId id="258" r:id="rId13"/>
    <p:sldId id="295" r:id="rId14"/>
    <p:sldId id="296" r:id="rId15"/>
    <p:sldId id="297" r:id="rId16"/>
    <p:sldId id="260" r:id="rId17"/>
    <p:sldId id="261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4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2555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Safe sex</c:v>
                </c:pt>
                <c:pt idx="1">
                  <c:v>Alco+Smk</c:v>
                </c:pt>
                <c:pt idx="2">
                  <c:v>Subst_Ass</c:v>
                </c:pt>
                <c:pt idx="3">
                  <c:v>Psych_Sc</c:v>
                </c:pt>
                <c:pt idx="4">
                  <c:v>Psych_Rx</c:v>
                </c:pt>
                <c:pt idx="5">
                  <c:v>Self care</c:v>
                </c:pt>
                <c:pt idx="6">
                  <c:v>Edu_ARV</c:v>
                </c:pt>
                <c:pt idx="7">
                  <c:v>Condom1</c:v>
                </c:pt>
                <c:pt idx="8">
                  <c:v>Disclosure</c:v>
                </c:pt>
                <c:pt idx="9">
                  <c:v>Partn_test</c:v>
                </c:pt>
                <c:pt idx="10">
                  <c:v>Planing</c:v>
                </c:pt>
                <c:pt idx="11">
                  <c:v>Condom2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62.94</c:v>
                </c:pt>
                <c:pt idx="1">
                  <c:v>66.47</c:v>
                </c:pt>
                <c:pt idx="2">
                  <c:v>67.06</c:v>
                </c:pt>
                <c:pt idx="3">
                  <c:v>67.649999999999991</c:v>
                </c:pt>
                <c:pt idx="4">
                  <c:v>98.28</c:v>
                </c:pt>
                <c:pt idx="5">
                  <c:v>67.06</c:v>
                </c:pt>
                <c:pt idx="6">
                  <c:v>65.290000000000006</c:v>
                </c:pt>
                <c:pt idx="7">
                  <c:v>68.16</c:v>
                </c:pt>
                <c:pt idx="8">
                  <c:v>100</c:v>
                </c:pt>
                <c:pt idx="9">
                  <c:v>50</c:v>
                </c:pt>
                <c:pt idx="10">
                  <c:v>97.960000000000022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2556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Safe sex</c:v>
                </c:pt>
                <c:pt idx="1">
                  <c:v>Alco+Smk</c:v>
                </c:pt>
                <c:pt idx="2">
                  <c:v>Subst_Ass</c:v>
                </c:pt>
                <c:pt idx="3">
                  <c:v>Psych_Sc</c:v>
                </c:pt>
                <c:pt idx="4">
                  <c:v>Psych_Rx</c:v>
                </c:pt>
                <c:pt idx="5">
                  <c:v>Self care</c:v>
                </c:pt>
                <c:pt idx="6">
                  <c:v>Edu_ARV</c:v>
                </c:pt>
                <c:pt idx="7">
                  <c:v>Condom1</c:v>
                </c:pt>
                <c:pt idx="8">
                  <c:v>Disclosure</c:v>
                </c:pt>
                <c:pt idx="9">
                  <c:v>Partn_test</c:v>
                </c:pt>
                <c:pt idx="10">
                  <c:v>Planing</c:v>
                </c:pt>
                <c:pt idx="11">
                  <c:v>Condom2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94.740000000000023</c:v>
                </c:pt>
                <c:pt idx="1">
                  <c:v>100</c:v>
                </c:pt>
                <c:pt idx="2">
                  <c:v>93.940000000000026</c:v>
                </c:pt>
                <c:pt idx="3">
                  <c:v>100</c:v>
                </c:pt>
                <c:pt idx="4">
                  <c:v>100</c:v>
                </c:pt>
                <c:pt idx="5">
                  <c:v>98.03</c:v>
                </c:pt>
                <c:pt idx="6">
                  <c:v>93.36999999999999</c:v>
                </c:pt>
                <c:pt idx="7">
                  <c:v>67.739999999999995</c:v>
                </c:pt>
                <c:pt idx="8">
                  <c:v>100</c:v>
                </c:pt>
                <c:pt idx="9">
                  <c:v>100</c:v>
                </c:pt>
                <c:pt idx="10">
                  <c:v>98.92</c:v>
                </c:pt>
                <c:pt idx="1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2557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Safe sex</c:v>
                </c:pt>
                <c:pt idx="1">
                  <c:v>Alco+Smk</c:v>
                </c:pt>
                <c:pt idx="2">
                  <c:v>Subst_Ass</c:v>
                </c:pt>
                <c:pt idx="3">
                  <c:v>Psych_Sc</c:v>
                </c:pt>
                <c:pt idx="4">
                  <c:v>Psych_Rx</c:v>
                </c:pt>
                <c:pt idx="5">
                  <c:v>Self care</c:v>
                </c:pt>
                <c:pt idx="6">
                  <c:v>Edu_ARV</c:v>
                </c:pt>
                <c:pt idx="7">
                  <c:v>Condom1</c:v>
                </c:pt>
                <c:pt idx="8">
                  <c:v>Disclosure</c:v>
                </c:pt>
                <c:pt idx="9">
                  <c:v>Partn_test</c:v>
                </c:pt>
                <c:pt idx="10">
                  <c:v>Planing</c:v>
                </c:pt>
                <c:pt idx="11">
                  <c:v>Condom2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97.14</c:v>
                </c:pt>
                <c:pt idx="1">
                  <c:v>98.29</c:v>
                </c:pt>
                <c:pt idx="2">
                  <c:v>97.710000000000022</c:v>
                </c:pt>
                <c:pt idx="3">
                  <c:v>98.86</c:v>
                </c:pt>
                <c:pt idx="4">
                  <c:v>93.1</c:v>
                </c:pt>
                <c:pt idx="5">
                  <c:v>98.86</c:v>
                </c:pt>
                <c:pt idx="6">
                  <c:v>97.710000000000022</c:v>
                </c:pt>
                <c:pt idx="7">
                  <c:v>52.94</c:v>
                </c:pt>
                <c:pt idx="8">
                  <c:v>100</c:v>
                </c:pt>
                <c:pt idx="9">
                  <c:v>50</c:v>
                </c:pt>
                <c:pt idx="10">
                  <c:v>100</c:v>
                </c:pt>
                <c:pt idx="11">
                  <c:v>0</c:v>
                </c:pt>
              </c:numCache>
            </c:numRef>
          </c:val>
        </c:ser>
        <c:axId val="74481664"/>
        <c:axId val="74483200"/>
      </c:barChart>
      <c:catAx>
        <c:axId val="74481664"/>
        <c:scaling>
          <c:orientation val="minMax"/>
        </c:scaling>
        <c:axPos val="b"/>
        <c:tickLblPos val="nextTo"/>
        <c:crossAx val="74483200"/>
        <c:crosses val="autoZero"/>
        <c:auto val="1"/>
        <c:lblAlgn val="ctr"/>
        <c:lblOffset val="100"/>
      </c:catAx>
      <c:valAx>
        <c:axId val="74483200"/>
        <c:scaling>
          <c:orientation val="minMax"/>
        </c:scaling>
        <c:axPos val="l"/>
        <c:majorGridlines/>
        <c:numFmt formatCode="General" sourceLinked="1"/>
        <c:tickLblPos val="nextTo"/>
        <c:crossAx val="74481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2555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TB</c:v>
                </c:pt>
                <c:pt idx="1">
                  <c:v>Syphilis</c:v>
                </c:pt>
                <c:pt idx="2">
                  <c:v>PAP</c:v>
                </c:pt>
                <c:pt idx="3">
                  <c:v>New_TB_Scr</c:v>
                </c:pt>
                <c:pt idx="4">
                  <c:v>STI_risk</c:v>
                </c:pt>
                <c:pt idx="5">
                  <c:v>risk_STI_scr</c:v>
                </c:pt>
                <c:pt idx="6">
                  <c:v>risk_Spyhilis_scr</c:v>
                </c:pt>
                <c:pt idx="7">
                  <c:v>CMV_scr</c:v>
                </c:pt>
                <c:pt idx="8">
                  <c:v>Hep B_scr</c:v>
                </c:pt>
                <c:pt idx="9">
                  <c:v>Hep C_scr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100</c:v>
                </c:pt>
                <c:pt idx="1">
                  <c:v>50</c:v>
                </c:pt>
                <c:pt idx="2">
                  <c:v>74.510000000000005</c:v>
                </c:pt>
                <c:pt idx="3">
                  <c:v>50</c:v>
                </c:pt>
                <c:pt idx="4">
                  <c:v>62.349999999999994</c:v>
                </c:pt>
                <c:pt idx="5">
                  <c:v>98.04</c:v>
                </c:pt>
                <c:pt idx="6">
                  <c:v>7.84</c:v>
                </c:pt>
                <c:pt idx="7">
                  <c:v>100</c:v>
                </c:pt>
                <c:pt idx="8">
                  <c:v>50</c:v>
                </c:pt>
                <c:pt idx="9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2556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TB</c:v>
                </c:pt>
                <c:pt idx="1">
                  <c:v>Syphilis</c:v>
                </c:pt>
                <c:pt idx="2">
                  <c:v>PAP</c:v>
                </c:pt>
                <c:pt idx="3">
                  <c:v>New_TB_Scr</c:v>
                </c:pt>
                <c:pt idx="4">
                  <c:v>STI_risk</c:v>
                </c:pt>
                <c:pt idx="5">
                  <c:v>risk_STI_scr</c:v>
                </c:pt>
                <c:pt idx="6">
                  <c:v>risk_Spyhilis_scr</c:v>
                </c:pt>
                <c:pt idx="7">
                  <c:v>CMV_scr</c:v>
                </c:pt>
                <c:pt idx="8">
                  <c:v>Hep B_scr</c:v>
                </c:pt>
                <c:pt idx="9">
                  <c:v>Hep C_scr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66.669999999999987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15.219999999999999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2557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TB</c:v>
                </c:pt>
                <c:pt idx="1">
                  <c:v>Syphilis</c:v>
                </c:pt>
                <c:pt idx="2">
                  <c:v>PAP</c:v>
                </c:pt>
                <c:pt idx="3">
                  <c:v>New_TB_Scr</c:v>
                </c:pt>
                <c:pt idx="4">
                  <c:v>STI_risk</c:v>
                </c:pt>
                <c:pt idx="5">
                  <c:v>risk_STI_scr</c:v>
                </c:pt>
                <c:pt idx="6">
                  <c:v>risk_Spyhilis_scr</c:v>
                </c:pt>
                <c:pt idx="7">
                  <c:v>CMV_scr</c:v>
                </c:pt>
                <c:pt idx="8">
                  <c:v>Hep B_scr</c:v>
                </c:pt>
                <c:pt idx="9">
                  <c:v>Hep C_scr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85.14</c:v>
                </c:pt>
                <c:pt idx="3">
                  <c:v>100</c:v>
                </c:pt>
                <c:pt idx="4">
                  <c:v>98.29</c:v>
                </c:pt>
                <c:pt idx="5">
                  <c:v>100</c:v>
                </c:pt>
                <c:pt idx="6">
                  <c:v>7.41</c:v>
                </c:pt>
                <c:pt idx="7">
                  <c:v>87.5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axId val="74660864"/>
        <c:axId val="74674944"/>
      </c:barChart>
      <c:catAx>
        <c:axId val="74660864"/>
        <c:scaling>
          <c:orientation val="minMax"/>
        </c:scaling>
        <c:axPos val="b"/>
        <c:tickLblPos val="nextTo"/>
        <c:crossAx val="74674944"/>
        <c:crosses val="autoZero"/>
        <c:auto val="1"/>
        <c:lblAlgn val="ctr"/>
        <c:lblOffset val="100"/>
      </c:catAx>
      <c:valAx>
        <c:axId val="74674944"/>
        <c:scaling>
          <c:orientation val="minMax"/>
        </c:scaling>
        <c:axPos val="l"/>
        <c:majorGridlines/>
        <c:numFmt formatCode="General" sourceLinked="1"/>
        <c:tickLblPos val="nextTo"/>
        <c:crossAx val="74660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E9941-2A54-4FCA-B256-C689FBEC2317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36E1-4CD9-4D17-ABBD-0EDDE9273D8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A0F22-E1BD-43BC-8615-5C67F9A78FAD}" type="datetimeFigureOut">
              <a:rPr lang="th-TH" smtClean="0"/>
              <a:pPr/>
              <a:t>31/05/58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397F7-9A4A-47FD-A6CE-BD6C83EE9C1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5453" y="8685257"/>
            <a:ext cx="2970946" cy="45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55" tIns="45178" rIns="90355" bIns="45178" anchor="b"/>
          <a:lstStyle/>
          <a:p>
            <a:pPr algn="r"/>
            <a:fld id="{A76411C3-023F-4B7D-B5E4-0CA59181D352}" type="slidenum">
              <a:rPr lang="en-US" sz="1200"/>
              <a:pPr algn="r"/>
              <a:t>14</a:t>
            </a:fld>
            <a:endParaRPr lang="th-TH" sz="120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5453" y="8685257"/>
            <a:ext cx="2970946" cy="45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55" tIns="45178" rIns="90355" bIns="45178" anchor="b"/>
          <a:lstStyle/>
          <a:p>
            <a:pPr algn="r"/>
            <a:fld id="{E9DBF9BB-E8DE-4519-AA64-F47567870B12}" type="slidenum">
              <a:rPr lang="en-US" sz="1200"/>
              <a:pPr algn="r"/>
              <a:t>14</a:t>
            </a:fld>
            <a:endParaRPr lang="th-TH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0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60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8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5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3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4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3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5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iriratann2008@hotmail.co.t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โรงพยาบาลเขาสมิง </a:t>
            </a:r>
            <a:b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ขนาด 30 เตียง</a:t>
            </a:r>
            <a:b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จังหวัดตราด</a:t>
            </a:r>
            <a:endParaRPr lang="en-US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Autofit/>
          </a:bodyPr>
          <a:lstStyle/>
          <a:p>
            <a:pPr algn="l"/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ชื่อผู้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ติดต่อ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นาง</a:t>
            </a:r>
            <a:r>
              <a:rPr lang="th-TH" sz="24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จิร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สุดา ขอสูงเนิน</a:t>
            </a:r>
            <a:endParaRPr lang="th-TH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คลินิกบริการดูแลผู้ติดเชื้อ</a:t>
            </a:r>
            <a:r>
              <a:rPr lang="th-TH" sz="2400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ไอวี/เอดส์และผู้ป่วยวัณโรค งานผู้ป่วยนอก กลุ่มการพยาบาล </a:t>
            </a:r>
          </a:p>
          <a:p>
            <a:pPr algn="l"/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โทรศัพท์</a:t>
            </a:r>
            <a:r>
              <a:rPr lang="th-TH" sz="2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091-8176915 </a:t>
            </a:r>
            <a:r>
              <a:rPr lang="en-US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039-696414 ต่อ 103  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400" u="sng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hlinkClick r:id="rId2"/>
              </a:rPr>
              <a:t>อีเมล์</a:t>
            </a:r>
            <a:r>
              <a:rPr lang="th-TH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 anmen14@gmail.com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0480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การส่งเสริมสุขภาพในผู้ติดเชื้อ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HIV/AIDS 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                                    </a:t>
            </a:r>
            <a:endParaRPr lang="th-TH" sz="2800" dirty="0" smtClean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จำแนก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รายปี ปี2555-2557</a:t>
            </a:r>
            <a:endParaRPr lang="th-TH" sz="2800" dirty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642910" y="1714488"/>
          <a:ext cx="771530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6215082"/>
            <a:ext cx="602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 ด้านการดูแลรักษาผู้ติดเชื้อ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HIV/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ผู้ป่วยเอดส์ (ข้อมูล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NAP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785794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การคัดกรองโรคร่วม ในผู้ติดเชื้อ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HIV/AIDS </a:t>
            </a:r>
            <a:endParaRPr lang="th-TH" sz="2800" dirty="0" smtClean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จำแนก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รายปี ปี2555-2557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                     </a:t>
            </a:r>
            <a:endParaRPr lang="th-TH" sz="2800" dirty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571472" y="1785926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6215082"/>
            <a:ext cx="602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 ด้านการดูแลรักษาผู้ติดเชื้อ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HIV/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ผู้ป่วยเอดส์ (ข้อมูล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NAP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กระบวนการพัฒนาเพื่อให้ได้มาซึ่งคุณภาพ / กิจกรรมพัฒนา</a:t>
            </a:r>
            <a:endParaRPr lang="en-US" sz="320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ตัวยึดเนื้อหา 6"/>
          <p:cNvSpPr txBox="1">
            <a:spLocks noGrp="1"/>
          </p:cNvSpPr>
          <p:nvPr>
            <p:ph idx="1"/>
          </p:nvPr>
        </p:nvSpPr>
        <p:spPr>
          <a:xfrm>
            <a:off x="304800" y="1066800"/>
            <a:ext cx="8458200" cy="571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1. พัฒนาศักยภาพบุคลากร(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Competency special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) ผสมผสานงานเอดส์และวัณโรค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- ด้านการดูแลรักษา แพทย์ 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พยาบาล 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เภสัชกร 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เจ้าพนักงานวิทยา</a:t>
            </a:r>
            <a:r>
              <a:rPr lang="th-TH" sz="2200" b="1" dirty="0" err="1" smtClean="0">
                <a:latin typeface="TH SarabunPSK" pitchFamily="34" charset="-34"/>
                <a:cs typeface="TH SarabunPSK" pitchFamily="34" charset="-34"/>
              </a:rPr>
              <a:t>ศาตร์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การแพทย์ </a:t>
            </a:r>
            <a:r>
              <a:rPr lang="th-TH" sz="2200" b="1" dirty="0" err="1" smtClean="0">
                <a:latin typeface="TH SarabunPSK" pitchFamily="34" charset="-34"/>
                <a:cs typeface="TH SarabunPSK" pitchFamily="34" charset="-34"/>
              </a:rPr>
              <a:t>จนท.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รพ.สต. </a:t>
            </a:r>
            <a:endParaRPr lang="en-US" sz="22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 ,</a:t>
            </a:r>
            <a:r>
              <a:rPr lang="th-TH" sz="2200" b="1" dirty="0" err="1" smtClean="0"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ม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และแกนนำอาสาสมัคร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- ด้านการให้คำปรึกษา พยาบาล เภสัชกร และแกนนำอาสาสมัคร</a:t>
            </a:r>
          </a:p>
          <a:p>
            <a:pPr>
              <a:buNone/>
            </a:pPr>
            <a:r>
              <a:rPr lang="th-TH" sz="2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2. พัฒนาศักยภาพบุคลากร </a:t>
            </a:r>
            <a:r>
              <a:rPr lang="en-US" sz="2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By The Job </a:t>
            </a:r>
            <a:r>
              <a:rPr lang="en-US" sz="2200" b="1" dirty="0" err="1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Traning</a:t>
            </a:r>
            <a:endParaRPr lang="en-US" sz="2200" b="1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 ปรับระบบให้บริการ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One Stop Service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เดิมที่บริการอยู่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โดยนำปัญหาที่พบจากการปฏิบัติงาน สู่การปรับ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   มาตรฐานระบบการรักษาผู้ป่วยวัณโรคและโรคร่วมอื่น</a:t>
            </a:r>
          </a:p>
          <a:p>
            <a:pPr>
              <a:buNone/>
            </a:pPr>
            <a:r>
              <a:rPr lang="th-TH" sz="2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4. จัดระบบการติดตามการกำกับการกินยาอย่างต่อเนื่อง และติดตามผู้ป่วยขาดนัด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5. พัฒนา เรื่องการเร่งค้นหาผู้ป่วยวัณโรครายใหม่ในชุมชน เน้นในกลุ่มสูงอายุ และกลุ่มผู้ป่วยโรคเรื้อรัง</a:t>
            </a:r>
          </a:p>
          <a:p>
            <a:pPr>
              <a:buNone/>
            </a:pPr>
            <a:r>
              <a:rPr lang="th-TH" sz="2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6. พัฒนาให้ผู้ดูแลผู้ป่วยที่บ้าน/ในชุมชน เข้ามามีส่วนร่วมในการดูแลรักษาผู้ป่วยตั้งแต่เริ่มแรก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7. เน้นบริการช่องทางด่วน ในการให้บริการผู้ป่วยวัณโรคและในกลุ่มที่มีอาการเสี่ยง เพื่อการคัดกรองวัณโรค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ถ้ามาไม่ตรง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นัดคลินิกวัณโรค/ผู้ป่วยรายใหม่/กลุ่มที่มีอาการเสี่ยง--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&gt;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ให้บริการจุดคัดกรองทางเดินหายใจ </a:t>
            </a:r>
          </a:p>
          <a:p>
            <a:pPr>
              <a:buNone/>
            </a:pP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   แบบ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200" b="1" dirty="0" smtClean="0">
                <a:latin typeface="TH SarabunPSK" pitchFamily="34" charset="-34"/>
                <a:cs typeface="TH SarabunPSK" pitchFamily="34" charset="-34"/>
              </a:rPr>
              <a:t>One Stop Service</a:t>
            </a: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22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81000" y="1447800"/>
            <a:ext cx="8458200" cy="4191000"/>
          </a:xfrm>
          <a:prstGeom prst="round2DiagRect">
            <a:avLst/>
          </a:prstGeom>
          <a:noFill/>
          <a:ln>
            <a:noFill/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การลดความเสี่ยงด้านพฤติกรรม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การคัดกรองและดูแลรักษาโรคติดต่อทางเพศสัมพันธ์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การส่งเสริมการเปิดเผยผลเลือดกับคู่เพศสัมพันธ์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การส่งเสริมการตรวจหาการติดเชื้อ</a:t>
            </a:r>
            <a:r>
              <a:rPr lang="th-TH" sz="3200" b="1" spc="50" dirty="0" err="1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ไอวีของคู่เพศสัมพันธ์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การรับประทานยาต้าน</a:t>
            </a:r>
            <a:r>
              <a:rPr lang="th-TH" sz="3200" b="1" spc="50" dirty="0" err="1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อย่างต่อเนื่อง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การวางแผนครอบครัว</a:t>
            </a:r>
          </a:p>
          <a:p>
            <a:pPr marL="609600" indent="-609600">
              <a:lnSpc>
                <a:spcPct val="90000"/>
              </a:lnSpc>
              <a:defRPr/>
            </a:pPr>
            <a:endParaRPr lang="th-TH" sz="3200" b="1" spc="50" dirty="0">
              <a:ln w="11430"/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609600" indent="-609600" algn="ctr">
              <a:lnSpc>
                <a:spcPct val="90000"/>
              </a:lnSpc>
              <a:defRPr/>
            </a:pP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เสี่ยง – ติด – บอก – เจาะ – เกาะ – แผน</a:t>
            </a:r>
            <a:r>
              <a:rPr lang="en-US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”</a:t>
            </a:r>
            <a:r>
              <a:rPr lang="th-TH" sz="3200" b="1" spc="50" dirty="0">
                <a:ln w="11430"/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	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57200" y="457200"/>
            <a:ext cx="7696200" cy="935038"/>
          </a:xfrm>
          <a:prstGeom prst="round2DiagRect">
            <a:avLst/>
          </a:prstGeom>
          <a:noFill/>
          <a:ln>
            <a:noFill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h-TH" sz="3200" b="1" dirty="0" smtClean="0">
                <a:ln w="11430"/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8.ขั้นตอน</a:t>
            </a:r>
            <a:r>
              <a:rPr lang="th-TH" sz="3200" b="1" dirty="0">
                <a:ln w="11430"/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การดำเนินกิจกรรม </a:t>
            </a:r>
            <a:r>
              <a:rPr lang="en-US" sz="3200" b="1" dirty="0" err="1">
                <a:ln w="11430"/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PwP</a:t>
            </a:r>
            <a:r>
              <a:rPr lang="th-TH" sz="3200" b="1" dirty="0">
                <a:ln w="11430"/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มี 6 กลยุทธ์</a:t>
            </a:r>
          </a:p>
        </p:txBody>
      </p:sp>
      <p:pic>
        <p:nvPicPr>
          <p:cNvPr id="19462" name="Picture 22" descr="logo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28600"/>
            <a:ext cx="6912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00364" y="857232"/>
            <a:ext cx="292895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ผู้รับบริการ</a:t>
            </a:r>
          </a:p>
          <a:p>
            <a:pPr algn="ctr"/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Wlak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in ,Refer in</a:t>
            </a:r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จากชุมชน)</a:t>
            </a:r>
            <a:endParaRPr lang="th-TH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000100" y="1571612"/>
            <a:ext cx="142876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รพ.สต.</a:t>
            </a:r>
            <a:endParaRPr lang="th-TH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6715140" y="1643050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รพ.</a:t>
            </a:r>
            <a:endParaRPr lang="th-TH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000100" y="2500306"/>
            <a:ext cx="50006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-ให้บริการปรึกษาก่อนการ</a:t>
            </a:r>
            <a:r>
              <a:rPr lang="th-TH" sz="24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ตรวจหา</a:t>
            </a:r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การติดเชื้อ</a:t>
            </a:r>
            <a:r>
              <a:rPr lang="th-TH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ไอวี</a:t>
            </a:r>
          </a:p>
          <a:p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-เซ็นใบยินยอมตรวจเลือด</a:t>
            </a:r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Symbol"/>
              </a:rPr>
              <a:t>เปิดเผยผลเลือด</a:t>
            </a:r>
          </a:p>
          <a:p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Symbol"/>
              </a:rPr>
              <a:t>-สำเนาบัตรประชาชน</a:t>
            </a:r>
            <a:endParaRPr lang="th-TH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000496" y="3786190"/>
            <a:ext cx="200026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ห้อง</a:t>
            </a:r>
            <a:r>
              <a:rPr lang="th-TH" sz="24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บัตร</a:t>
            </a:r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รพ.</a:t>
            </a:r>
            <a:endParaRPr lang="th-TH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000496" y="4643446"/>
            <a:ext cx="200026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จนท.</a:t>
            </a:r>
            <a:r>
              <a:rPr lang="th-TH" sz="24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ให้คำปรึกษา</a:t>
            </a:r>
            <a:endParaRPr lang="th-TH" sz="24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571736" y="5500726"/>
            <a:ext cx="4357718" cy="121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-ส่งตรวจเลือดใน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Hos-xp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ผู้รับบริการตรวจเลือด ที่ห้องเบอร์ 5 (ชันสูตร)</a:t>
            </a:r>
          </a:p>
          <a:p>
            <a:pPr algn="ctr"/>
            <a:r>
              <a:rPr lang="th-TH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(ผู้รับบริการ ฟังผลเลือดที่รพ.สต/รพ.ตามนัด)</a:t>
            </a:r>
            <a:endParaRPr lang="th-TH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8" y="58143"/>
            <a:ext cx="8858280" cy="58477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 algn="ctr"/>
            <a:r>
              <a:rPr lang="th-TH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9.ปรับขั้นตอน</a:t>
            </a:r>
            <a:r>
              <a:rPr lang="th-TH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การส่ง</a:t>
            </a:r>
            <a:r>
              <a:rPr lang="th-TH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 ตาม</a:t>
            </a:r>
            <a:r>
              <a:rPr lang="th-TH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ระบบบริการ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VCT</a:t>
            </a:r>
            <a:endParaRPr lang="th-TH" sz="3200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6" name="ตัวเชื่อมต่อตรง 15"/>
          <p:cNvCxnSpPr/>
          <p:nvPr/>
        </p:nvCxnSpPr>
        <p:spPr>
          <a:xfrm rot="5400000">
            <a:off x="6500032" y="3214686"/>
            <a:ext cx="2001058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 rot="5400000">
            <a:off x="1499372" y="3929066"/>
            <a:ext cx="572298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>
            <a:off x="1785918" y="4214818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 rot="10800000">
            <a:off x="6143638" y="4214818"/>
            <a:ext cx="13573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ตัวเชื่อมต่อโค้ง 30"/>
          <p:cNvCxnSpPr/>
          <p:nvPr/>
        </p:nvCxnSpPr>
        <p:spPr>
          <a:xfrm rot="5400000">
            <a:off x="4785520" y="4500570"/>
            <a:ext cx="286546" cy="794"/>
          </a:xfrm>
          <a:prstGeom prst="curvedConnector3">
            <a:avLst>
              <a:gd name="adj1" fmla="val 1666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ตัวเชื่อมต่อโค้ง 38"/>
          <p:cNvCxnSpPr/>
          <p:nvPr/>
        </p:nvCxnSpPr>
        <p:spPr>
          <a:xfrm rot="5400000">
            <a:off x="4786314" y="5357032"/>
            <a:ext cx="286546" cy="794"/>
          </a:xfrm>
          <a:prstGeom prst="curvedConnector3">
            <a:avLst>
              <a:gd name="adj1" fmla="val 1666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ตัวเชื่อมต่อโค้ง 39"/>
          <p:cNvCxnSpPr/>
          <p:nvPr/>
        </p:nvCxnSpPr>
        <p:spPr>
          <a:xfrm rot="5400000">
            <a:off x="4357686" y="1785926"/>
            <a:ext cx="286546" cy="794"/>
          </a:xfrm>
          <a:prstGeom prst="curvedConnector3">
            <a:avLst>
              <a:gd name="adj1" fmla="val 1666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2428860" y="1928802"/>
            <a:ext cx="428628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ตัวเชื่อมต่อโค้ง 54"/>
          <p:cNvCxnSpPr/>
          <p:nvPr/>
        </p:nvCxnSpPr>
        <p:spPr>
          <a:xfrm rot="5400000">
            <a:off x="1642248" y="2285198"/>
            <a:ext cx="286546" cy="794"/>
          </a:xfrm>
          <a:prstGeom prst="curvedConnector3">
            <a:avLst>
              <a:gd name="adj1" fmla="val 1666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Text Box 2"/>
          <p:cNvSpPr txBox="1">
            <a:spLocks noChangeArrowheads="1"/>
          </p:cNvSpPr>
          <p:nvPr/>
        </p:nvSpPr>
        <p:spPr bwMode="auto">
          <a:xfrm>
            <a:off x="2786063" y="2786058"/>
            <a:ext cx="3571875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คปสอ.เขาสมิง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99510" y="1571613"/>
            <a:ext cx="1858044" cy="1079526"/>
            <a:chOff x="243" y="1928"/>
            <a:chExt cx="1209" cy="545"/>
          </a:xfrm>
        </p:grpSpPr>
        <p:sp>
          <p:nvSpPr>
            <p:cNvPr id="9268" name="Oval 4"/>
            <p:cNvSpPr>
              <a:spLocks noChangeArrowheads="1"/>
            </p:cNvSpPr>
            <p:nvPr/>
          </p:nvSpPr>
          <p:spPr bwMode="auto">
            <a:xfrm>
              <a:off x="243" y="1928"/>
              <a:ext cx="1179" cy="545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7939" name="Text Box 5"/>
            <p:cNvSpPr txBox="1">
              <a:spLocks noChangeArrowheads="1"/>
            </p:cNvSpPr>
            <p:nvPr/>
          </p:nvSpPr>
          <p:spPr bwMode="auto">
            <a:xfrm>
              <a:off x="347" y="2000"/>
              <a:ext cx="110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รพ.สต.บ้านโป่ง    8,369 คน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500188" y="4000500"/>
            <a:ext cx="2071680" cy="1065213"/>
            <a:chOff x="612" y="2704"/>
            <a:chExt cx="1179" cy="545"/>
          </a:xfrm>
        </p:grpSpPr>
        <p:sp>
          <p:nvSpPr>
            <p:cNvPr id="9266" name="Oval 7"/>
            <p:cNvSpPr>
              <a:spLocks noChangeArrowheads="1"/>
            </p:cNvSpPr>
            <p:nvPr/>
          </p:nvSpPr>
          <p:spPr bwMode="auto">
            <a:xfrm>
              <a:off x="612" y="2704"/>
              <a:ext cx="1179" cy="545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37937" name="Text Box 8"/>
            <p:cNvSpPr txBox="1">
              <a:spLocks noChangeArrowheads="1"/>
            </p:cNvSpPr>
            <p:nvPr/>
          </p:nvSpPr>
          <p:spPr bwMode="auto">
            <a:xfrm>
              <a:off x="815" y="2777"/>
              <a:ext cx="866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th-TH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รพ.</a:t>
              </a:r>
              <a:r>
                <a:rPr lang="th-TH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สต</a:t>
              </a:r>
              <a:r>
                <a:rPr lang="en-US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.</a:t>
              </a:r>
              <a:r>
                <a:rPr lang="th-TH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สะตอ9,095 </a:t>
              </a:r>
              <a:r>
                <a:rPr lang="th-TH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คน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714877" y="4143381"/>
            <a:ext cx="2214577" cy="1071570"/>
            <a:chOff x="4008" y="2886"/>
            <a:chExt cx="1179" cy="545"/>
          </a:xfrm>
        </p:grpSpPr>
        <p:sp>
          <p:nvSpPr>
            <p:cNvPr id="9264" name="Oval 10"/>
            <p:cNvSpPr>
              <a:spLocks noChangeArrowheads="1"/>
            </p:cNvSpPr>
            <p:nvPr/>
          </p:nvSpPr>
          <p:spPr bwMode="auto">
            <a:xfrm>
              <a:off x="4008" y="2886"/>
              <a:ext cx="1179" cy="545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endParaRPr>
            </a:p>
          </p:txBody>
        </p:sp>
        <p:sp>
          <p:nvSpPr>
            <p:cNvPr id="37935" name="Text Box 11"/>
            <p:cNvSpPr txBox="1">
              <a:spLocks noChangeArrowheads="1"/>
            </p:cNvSpPr>
            <p:nvPr/>
          </p:nvSpPr>
          <p:spPr bwMode="auto">
            <a:xfrm>
              <a:off x="4164" y="2963"/>
              <a:ext cx="897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รพ.สต.</a:t>
              </a:r>
              <a:r>
                <a:rPr lang="en-US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.</a:t>
              </a:r>
              <a:r>
                <a:rPr lang="th-TH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ประณีต</a:t>
              </a:r>
              <a:r>
                <a:rPr lang="en-US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2400" b="1" dirty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7,254 คน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428992" y="1142984"/>
            <a:ext cx="2415068" cy="917608"/>
            <a:chOff x="2245" y="0"/>
            <a:chExt cx="1724" cy="590"/>
          </a:xfrm>
        </p:grpSpPr>
        <p:sp>
          <p:nvSpPr>
            <p:cNvPr id="9262" name="Oval 13"/>
            <p:cNvSpPr>
              <a:spLocks noChangeArrowheads="1"/>
            </p:cNvSpPr>
            <p:nvPr/>
          </p:nvSpPr>
          <p:spPr bwMode="auto">
            <a:xfrm>
              <a:off x="2245" y="0"/>
              <a:ext cx="1724" cy="590"/>
            </a:xfrm>
            <a:prstGeom prst="ellipse">
              <a:avLst/>
            </a:prstGeom>
            <a:solidFill>
              <a:srgbClr val="FF99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9263" name="Text Box 14"/>
            <p:cNvSpPr txBox="1">
              <a:spLocks noChangeArrowheads="1"/>
            </p:cNvSpPr>
            <p:nvPr/>
          </p:nvSpPr>
          <p:spPr bwMode="auto">
            <a:xfrm>
              <a:off x="2296" y="138"/>
              <a:ext cx="15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2800" b="1" dirty="0">
                  <a:solidFill>
                    <a:srgbClr val="00FF00"/>
                  </a:solidFill>
                  <a:latin typeface="TH SarabunPSK" pitchFamily="34" charset="-34"/>
                  <a:cs typeface="TH SarabunPSK" pitchFamily="34" charset="-34"/>
                </a:rPr>
                <a:t>รพ.เขาสมิง</a:t>
              </a:r>
            </a:p>
          </p:txBody>
        </p:sp>
      </p:grpSp>
      <p:sp>
        <p:nvSpPr>
          <p:cNvPr id="9225" name="Oval 15"/>
          <p:cNvSpPr>
            <a:spLocks noChangeArrowheads="1"/>
          </p:cNvSpPr>
          <p:nvPr/>
        </p:nvSpPr>
        <p:spPr bwMode="auto">
          <a:xfrm>
            <a:off x="7358080" y="2000240"/>
            <a:ext cx="1785920" cy="557213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สอ.ต.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เขาสมิง</a:t>
            </a:r>
          </a:p>
        </p:txBody>
      </p:sp>
      <p:sp>
        <p:nvSpPr>
          <p:cNvPr id="9226" name="Oval 16"/>
          <p:cNvSpPr>
            <a:spLocks noChangeArrowheads="1"/>
          </p:cNvSpPr>
          <p:nvPr/>
        </p:nvSpPr>
        <p:spPr bwMode="auto">
          <a:xfrm>
            <a:off x="7358082" y="4572008"/>
            <a:ext cx="1643073" cy="612775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สอ.ชุมแสง</a:t>
            </a:r>
          </a:p>
        </p:txBody>
      </p:sp>
      <p:sp>
        <p:nvSpPr>
          <p:cNvPr id="9227" name="Oval 17"/>
          <p:cNvSpPr>
            <a:spLocks noChangeArrowheads="1"/>
          </p:cNvSpPr>
          <p:nvPr/>
        </p:nvSpPr>
        <p:spPr bwMode="auto">
          <a:xfrm>
            <a:off x="7500938" y="5857892"/>
            <a:ext cx="1643062" cy="571500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รพ.สต.ดินแดง</a:t>
            </a:r>
          </a:p>
        </p:txBody>
      </p:sp>
      <p:sp>
        <p:nvSpPr>
          <p:cNvPr id="9228" name="Oval 18"/>
          <p:cNvSpPr>
            <a:spLocks noChangeArrowheads="1"/>
          </p:cNvSpPr>
          <p:nvPr/>
        </p:nvSpPr>
        <p:spPr bwMode="auto">
          <a:xfrm>
            <a:off x="5643570" y="5929330"/>
            <a:ext cx="1785940" cy="576263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รพ.สต.ตาระวาย</a:t>
            </a:r>
          </a:p>
        </p:txBody>
      </p:sp>
      <p:sp>
        <p:nvSpPr>
          <p:cNvPr id="9229" name="Oval 19"/>
          <p:cNvSpPr>
            <a:spLocks noChangeArrowheads="1"/>
          </p:cNvSpPr>
          <p:nvPr/>
        </p:nvSpPr>
        <p:spPr bwMode="auto">
          <a:xfrm>
            <a:off x="3714744" y="6072206"/>
            <a:ext cx="1866901" cy="504825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รพ.สต.พนมพริก</a:t>
            </a:r>
          </a:p>
        </p:txBody>
      </p:sp>
      <p:sp>
        <p:nvSpPr>
          <p:cNvPr id="9230" name="Oval 20"/>
          <p:cNvSpPr>
            <a:spLocks noChangeArrowheads="1"/>
          </p:cNvSpPr>
          <p:nvPr/>
        </p:nvSpPr>
        <p:spPr bwMode="auto">
          <a:xfrm>
            <a:off x="2857500" y="5500688"/>
            <a:ext cx="1928814" cy="504825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รพ.สต.คลองปุก</a:t>
            </a:r>
          </a:p>
        </p:txBody>
      </p:sp>
      <p:sp>
        <p:nvSpPr>
          <p:cNvPr id="9231" name="Oval 21"/>
          <p:cNvSpPr>
            <a:spLocks noChangeArrowheads="1"/>
          </p:cNvSpPr>
          <p:nvPr/>
        </p:nvSpPr>
        <p:spPr bwMode="auto">
          <a:xfrm>
            <a:off x="1214438" y="5857875"/>
            <a:ext cx="1582737" cy="647700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รพ.สต.บ้านเจียรฯ</a:t>
            </a:r>
          </a:p>
        </p:txBody>
      </p:sp>
      <p:sp>
        <p:nvSpPr>
          <p:cNvPr id="9232" name="Oval 22"/>
          <p:cNvSpPr>
            <a:spLocks noChangeArrowheads="1"/>
          </p:cNvSpPr>
          <p:nvPr/>
        </p:nvSpPr>
        <p:spPr bwMode="auto">
          <a:xfrm>
            <a:off x="214313" y="5214938"/>
            <a:ext cx="1500187" cy="576262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รพ.สต.เกษมสุข</a:t>
            </a:r>
          </a:p>
        </p:txBody>
      </p:sp>
      <p:sp>
        <p:nvSpPr>
          <p:cNvPr id="9233" name="Oval 23"/>
          <p:cNvSpPr>
            <a:spLocks noChangeArrowheads="1"/>
          </p:cNvSpPr>
          <p:nvPr/>
        </p:nvSpPr>
        <p:spPr bwMode="auto">
          <a:xfrm>
            <a:off x="0" y="2928934"/>
            <a:ext cx="2143125" cy="576263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รพ.สต.</a:t>
            </a: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ตรอก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กระสังข์</a:t>
            </a:r>
          </a:p>
        </p:txBody>
      </p:sp>
      <p:sp>
        <p:nvSpPr>
          <p:cNvPr id="9234" name="Oval 24"/>
          <p:cNvSpPr>
            <a:spLocks noChangeArrowheads="1"/>
          </p:cNvSpPr>
          <p:nvPr/>
        </p:nvSpPr>
        <p:spPr bwMode="auto">
          <a:xfrm>
            <a:off x="285720" y="857232"/>
            <a:ext cx="1357313" cy="504825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รพ.สต.ตา</a:t>
            </a:r>
            <a:r>
              <a:rPr lang="th-TH" sz="18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มาง</a:t>
            </a:r>
            <a:endParaRPr lang="th-TH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35" name="Oval 25"/>
          <p:cNvSpPr>
            <a:spLocks noChangeArrowheads="1"/>
          </p:cNvSpPr>
          <p:nvPr/>
        </p:nvSpPr>
        <p:spPr bwMode="auto">
          <a:xfrm>
            <a:off x="214282" y="1500174"/>
            <a:ext cx="1143000" cy="357188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รพ.สต.</a:t>
            </a:r>
            <a:r>
              <a:rPr lang="th-TH" sz="18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ฆ้อ</a:t>
            </a:r>
            <a:endParaRPr lang="th-TH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36" name="Line 26"/>
          <p:cNvSpPr>
            <a:spLocks noChangeShapeType="1"/>
          </p:cNvSpPr>
          <p:nvPr/>
        </p:nvSpPr>
        <p:spPr bwMode="auto">
          <a:xfrm>
            <a:off x="1071538" y="1857364"/>
            <a:ext cx="428626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>
            <a:off x="1571604" y="1214422"/>
            <a:ext cx="428625" cy="357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 flipV="1">
            <a:off x="1142976" y="2428868"/>
            <a:ext cx="500042" cy="50007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39" name="Line 29"/>
          <p:cNvSpPr>
            <a:spLocks noChangeShapeType="1"/>
          </p:cNvSpPr>
          <p:nvPr/>
        </p:nvSpPr>
        <p:spPr bwMode="auto">
          <a:xfrm flipV="1">
            <a:off x="1071563" y="4857750"/>
            <a:ext cx="642937" cy="357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0" name="Line 30"/>
          <p:cNvSpPr>
            <a:spLocks noChangeShapeType="1"/>
          </p:cNvSpPr>
          <p:nvPr/>
        </p:nvSpPr>
        <p:spPr bwMode="auto">
          <a:xfrm flipV="1">
            <a:off x="2143125" y="5072063"/>
            <a:ext cx="214313" cy="785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1" name="Line 31"/>
          <p:cNvSpPr>
            <a:spLocks noChangeShapeType="1"/>
          </p:cNvSpPr>
          <p:nvPr/>
        </p:nvSpPr>
        <p:spPr bwMode="auto">
          <a:xfrm flipH="1" flipV="1">
            <a:off x="3071813" y="5000625"/>
            <a:ext cx="428625" cy="500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2" name="Line 32"/>
          <p:cNvSpPr>
            <a:spLocks noChangeShapeType="1"/>
          </p:cNvSpPr>
          <p:nvPr/>
        </p:nvSpPr>
        <p:spPr bwMode="auto">
          <a:xfrm flipH="1">
            <a:off x="8072462" y="2571750"/>
            <a:ext cx="214288" cy="21430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3" name="Line 33"/>
          <p:cNvSpPr>
            <a:spLocks noChangeShapeType="1"/>
          </p:cNvSpPr>
          <p:nvPr/>
        </p:nvSpPr>
        <p:spPr bwMode="auto">
          <a:xfrm flipH="1" flipV="1">
            <a:off x="8001000" y="3929063"/>
            <a:ext cx="263525" cy="650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4" name="Line 34"/>
          <p:cNvSpPr>
            <a:spLocks noChangeShapeType="1"/>
          </p:cNvSpPr>
          <p:nvPr/>
        </p:nvSpPr>
        <p:spPr bwMode="auto">
          <a:xfrm flipH="1" flipV="1">
            <a:off x="6572264" y="5072074"/>
            <a:ext cx="1146160" cy="8604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5" name="Line 35"/>
          <p:cNvSpPr>
            <a:spLocks noChangeShapeType="1"/>
          </p:cNvSpPr>
          <p:nvPr/>
        </p:nvSpPr>
        <p:spPr bwMode="auto">
          <a:xfrm flipH="1" flipV="1">
            <a:off x="6072197" y="5286388"/>
            <a:ext cx="428628" cy="64294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6" name="Line 36"/>
          <p:cNvSpPr>
            <a:spLocks noChangeShapeType="1"/>
          </p:cNvSpPr>
          <p:nvPr/>
        </p:nvSpPr>
        <p:spPr bwMode="auto">
          <a:xfrm flipV="1">
            <a:off x="5072063" y="5286388"/>
            <a:ext cx="428631" cy="7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7" name="Line 37"/>
          <p:cNvSpPr>
            <a:spLocks noChangeShapeType="1"/>
          </p:cNvSpPr>
          <p:nvPr/>
        </p:nvSpPr>
        <p:spPr bwMode="auto">
          <a:xfrm>
            <a:off x="4714875" y="2071678"/>
            <a:ext cx="46037" cy="714385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8" name="Line 38"/>
          <p:cNvSpPr>
            <a:spLocks noChangeShapeType="1"/>
          </p:cNvSpPr>
          <p:nvPr/>
        </p:nvSpPr>
        <p:spPr bwMode="auto">
          <a:xfrm flipH="1" flipV="1">
            <a:off x="6357938" y="3214688"/>
            <a:ext cx="642937" cy="71437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49" name="Line 39"/>
          <p:cNvSpPr>
            <a:spLocks noChangeShapeType="1"/>
          </p:cNvSpPr>
          <p:nvPr/>
        </p:nvSpPr>
        <p:spPr bwMode="auto">
          <a:xfrm flipV="1">
            <a:off x="2928926" y="3500438"/>
            <a:ext cx="357191" cy="500066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50" name="Line 40"/>
          <p:cNvSpPr>
            <a:spLocks noChangeShapeType="1"/>
          </p:cNvSpPr>
          <p:nvPr/>
        </p:nvSpPr>
        <p:spPr bwMode="auto">
          <a:xfrm flipH="1" flipV="1">
            <a:off x="5429256" y="3429000"/>
            <a:ext cx="285752" cy="71438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9251" name="Line 41"/>
          <p:cNvSpPr>
            <a:spLocks noChangeShapeType="1"/>
          </p:cNvSpPr>
          <p:nvPr/>
        </p:nvSpPr>
        <p:spPr bwMode="auto">
          <a:xfrm>
            <a:off x="3214678" y="2428868"/>
            <a:ext cx="357197" cy="357195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929454" y="2786058"/>
            <a:ext cx="1946275" cy="1143000"/>
            <a:chOff x="3760" y="2886"/>
            <a:chExt cx="1179" cy="545"/>
          </a:xfrm>
        </p:grpSpPr>
        <p:sp>
          <p:nvSpPr>
            <p:cNvPr id="9260" name="Oval 43"/>
            <p:cNvSpPr>
              <a:spLocks noChangeArrowheads="1"/>
            </p:cNvSpPr>
            <p:nvPr/>
          </p:nvSpPr>
          <p:spPr bwMode="auto">
            <a:xfrm>
              <a:off x="3760" y="2886"/>
              <a:ext cx="1179" cy="545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Calibri" pitchFamily="34" charset="0"/>
                <a:cs typeface="Cordia New" pitchFamily="34" charset="-34"/>
              </a:endParaRPr>
            </a:p>
          </p:txBody>
        </p:sp>
        <p:sp>
          <p:nvSpPr>
            <p:cNvPr id="9261" name="Text Box 44"/>
            <p:cNvSpPr txBox="1">
              <a:spLocks noChangeArrowheads="1"/>
            </p:cNvSpPr>
            <p:nvPr/>
          </p:nvSpPr>
          <p:spPr bwMode="auto">
            <a:xfrm>
              <a:off x="4105" y="2977"/>
              <a:ext cx="816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b="1">
                <a:solidFill>
                  <a:schemeClr val="bg1"/>
                </a:solidFill>
                <a:latin typeface="Calibri" pitchFamily="34" charset="0"/>
                <a:cs typeface="Cordia New" pitchFamily="34" charset="-34"/>
              </a:endParaRPr>
            </a:p>
          </p:txBody>
        </p:sp>
      </p:grpSp>
      <p:sp>
        <p:nvSpPr>
          <p:cNvPr id="37923" name="Rectangle 45"/>
          <p:cNvSpPr>
            <a:spLocks noChangeArrowheads="1"/>
          </p:cNvSpPr>
          <p:nvPr/>
        </p:nvSpPr>
        <p:spPr bwMode="auto">
          <a:xfrm>
            <a:off x="7072330" y="2928934"/>
            <a:ext cx="164306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รพ.สต</a:t>
            </a:r>
            <a:r>
              <a:rPr lang="en-US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ท่า</a:t>
            </a:r>
            <a:r>
              <a:rPr lang="th-TH" sz="2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โสม 10,160 </a:t>
            </a: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คน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6286512" y="1000109"/>
            <a:ext cx="2155825" cy="992270"/>
            <a:chOff x="3745" y="2942"/>
            <a:chExt cx="1176" cy="488"/>
          </a:xfrm>
        </p:grpSpPr>
        <p:sp>
          <p:nvSpPr>
            <p:cNvPr id="37927" name="Oval 43"/>
            <p:cNvSpPr>
              <a:spLocks noChangeArrowheads="1"/>
            </p:cNvSpPr>
            <p:nvPr/>
          </p:nvSpPr>
          <p:spPr bwMode="auto">
            <a:xfrm>
              <a:off x="3745" y="2942"/>
              <a:ext cx="1130" cy="488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PCU</a:t>
              </a:r>
              <a:r>
                <a:rPr lang="th-TH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 รพ.เขาสมิง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7</a:t>
              </a:r>
              <a:r>
                <a:rPr lang="en-US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,</a:t>
              </a:r>
              <a:r>
                <a:rPr lang="th-TH" sz="2400" b="1" dirty="0" smtClean="0">
                  <a:solidFill>
                    <a:srgbClr val="FFFF00"/>
                  </a:solidFill>
                  <a:latin typeface="TH SarabunPSK" pitchFamily="34" charset="-34"/>
                  <a:cs typeface="TH SarabunPSK" pitchFamily="34" charset="-34"/>
                </a:rPr>
                <a:t>336คน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7928" name="Text Box 44"/>
            <p:cNvSpPr txBox="1">
              <a:spLocks noChangeArrowheads="1"/>
            </p:cNvSpPr>
            <p:nvPr/>
          </p:nvSpPr>
          <p:spPr bwMode="auto">
            <a:xfrm>
              <a:off x="4105" y="2977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th-TH" sz="3200" b="1" dirty="0">
                <a:solidFill>
                  <a:srgbClr val="FFFF00"/>
                </a:solidFill>
                <a:latin typeface="_Layiji MaHaNiYom V 1.2" pitchFamily="2" charset="0"/>
                <a:cs typeface="_Layiji MaHaNiYom V 1.2" pitchFamily="2" charset="0"/>
              </a:endParaRPr>
            </a:p>
          </p:txBody>
        </p:sp>
      </p:grpSp>
      <p:sp>
        <p:nvSpPr>
          <p:cNvPr id="9255" name="Line 33"/>
          <p:cNvSpPr>
            <a:spLocks noChangeShapeType="1"/>
          </p:cNvSpPr>
          <p:nvPr/>
        </p:nvSpPr>
        <p:spPr bwMode="auto">
          <a:xfrm flipV="1">
            <a:off x="5857884" y="1479550"/>
            <a:ext cx="428616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6424" name="สี่เหลี่ยมผืนผ้า 56"/>
          <p:cNvSpPr>
            <a:spLocks noChangeArrowheads="1"/>
          </p:cNvSpPr>
          <p:nvPr/>
        </p:nvSpPr>
        <p:spPr bwMode="auto">
          <a:xfrm>
            <a:off x="1500166" y="142852"/>
            <a:ext cx="650081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เครือข่ายบริการสุขภาพอำเภอเขาสมิง</a:t>
            </a:r>
          </a:p>
        </p:txBody>
      </p:sp>
      <p:pic>
        <p:nvPicPr>
          <p:cNvPr id="51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868362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บทเรียนที่ได้รับ</a:t>
            </a:r>
            <a:endParaRPr lang="en-US" sz="320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715000"/>
          </a:xfrm>
        </p:spPr>
        <p:txBody>
          <a:bodyPr>
            <a:noAutofit/>
          </a:bodyPr>
          <a:lstStyle/>
          <a:p>
            <a:pPr marL="0" indent="0">
              <a:buFontTx/>
              <a:buChar char="-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การให้บริการแบบ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One Stop Service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สามารถบริหารจัดการดูแลรักษาโรค ให้ได้ผลการรักษา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ที่ดียิ่งขึ้น เช่น ผู้ป่วย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HIV/TB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รับบริการรักษาที่คลินิก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TB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จนกว่าจะสิ้นสุดการรักษา เพื่อลดการ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แพร่กระจายเชื้อ เน้นครอบครัวมีส่วนร่วมในการดูแลและมีการส่งต่อการดูแลต่อเนื่องในชุมชน</a:t>
            </a:r>
          </a:p>
          <a:p>
            <a:pPr marL="0" indent="0">
              <a:buFontTx/>
              <a:buChar char="-"/>
            </a:pP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การรักษาผู้ป่วย</a:t>
            </a: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HIV/TB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ยังไม่สามารถรักษาตามมาตรฐานได้ เนื่องจากสภาพร่างกายของผู้ป่วยเอง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ที่ไม่พร้อมต่อการเริ่มรักษา</a:t>
            </a: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ARV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ตามเกณฑ์ เช่น ภาวะตับอักเสบ </a:t>
            </a: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ไตวาย </a:t>
            </a: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ผู้สูงอายุ ฯลฯ ที่ต้องรอให้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ร่างกายพร้อมในการเริ่มยา</a:t>
            </a: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ARV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ในผู้ป่วยแต่ละราย</a:t>
            </a:r>
          </a:p>
          <a:p>
            <a:pPr marL="0" indent="0">
              <a:buFontTx/>
              <a:buChar char="-"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การนำเสนอปัญหาเอดส์/โรคติดต่อทางเพศสัมพันธ์และวัณโรคแก่ชุมชน ทำให้ชุมชนได้รับข้อมูล 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รู้ปัญหา ทราบสถานการณ์ของชุมชนตนเอง ส่งผลถึงการวางแผนร่วมในการค้นหาเชิงรุก เมื่อพบ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ผู้ป่วยในชุมชน พามารักษา ทำให้เข้าถึงบริการการรักษาที่เร็ว ส่งผลถึงการรักษาที่หาย ไม่เกิดการ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แพร่กระจายเชื้อดื้อยาในชุมชน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ผู้ป่วย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สามารถมีชีวิตอยู่ในสังคมได้อย่างปกติสุข ไม่ถูกตีตรา/เลือก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pPr marL="0" indent="0">
              <a:buFontTx/>
              <a:buChar char="-"/>
            </a:pP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การผสมผสานงานเอดส์และวัณโรค ช่วยค้นพบผู้ป่วยได้เร็ว สามารถเข้าถึงบริการการดูแลรักษา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ที่ได้มาตรฐาน ช่วยลดอัตราการตายและเกิดความยั่งยืนในการดูแลต่อเนื่องในชุมชน</a:t>
            </a:r>
            <a:endParaRPr lang="en-US" sz="2400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258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44562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ประเด็นการพัฒนาต่อเนื่อง</a:t>
            </a:r>
            <a:endParaRPr lang="en-US" sz="320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เนื้อหา 3"/>
          <p:cNvSpPr txBox="1">
            <a:spLocks noGrp="1"/>
          </p:cNvSpPr>
          <p:nvPr>
            <p:ph idx="1"/>
          </p:nvPr>
        </p:nvSpPr>
        <p:spPr>
          <a:xfrm>
            <a:off x="228600" y="1143000"/>
            <a:ext cx="8610600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66688">
              <a:buFontTx/>
              <a:buChar char="-"/>
              <a:tabLst>
                <a:tab pos="177800" algn="l"/>
              </a:tabLst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พัฒนา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รูปแบบการให้บริการ จัดตั้งอาสาสมัครแกนนำจิตอาสาในแต่ละตำบล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77800" indent="-166688">
              <a:buNone/>
              <a:tabLst>
                <a:tab pos="177800" algn="l"/>
              </a:tabLst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และแต่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ละกลุ่มที่มารับบริการเข้ามามีส่วนร่วมในการ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ให้บริการ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,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Self help group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- นำเสนอ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ปัญหาเอดส์ 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โรคติดต่อ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ทางเพศสัมพันธ์ 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และโรควัณโรค แก่</a:t>
            </a:r>
            <a:r>
              <a:rPr lang="th-TH" sz="2800" b="1" dirty="0" err="1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อปท.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ชุมชน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อย่างต่อเนื่อง</a:t>
            </a:r>
            <a:endParaRPr lang="th-TH" sz="2800" b="1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7800" indent="-17780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- ส่งเสริม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สนับสนุน ประชาสัมพันธ์ช่องทางการเข้าถึงบริการ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VCT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ที่รพ.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สต. เพื่อ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ลดการตีตราและการอยู่ร่วมในชุมชนอย่างปกติสุข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- กิจกรรม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ปรับเปลี่ยนพฤติกรรมในกลุ่มเสี่ยงและกลุ่มป่วย อย่าง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ต่อเนื่อง</a:t>
            </a:r>
          </a:p>
          <a:p>
            <a:pPr marL="0" indent="0">
              <a:buFontTx/>
              <a:buChar char="-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พัฒนาทีมผู้ดูแล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สห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วิชาชีพ รวมถึงผู้เกี่ยวข้องในชุมชนอย่างต่อเนื่อง ทันสมัย เกี่ยวกับ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ความรู้ แนวทางการดูแลผู้ป่วย การค้นหาเชิงรุกในชุมชน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รวมถึงแนวทาง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การป้องกัน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การกลับเป็นซ้ำ</a:t>
            </a:r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38266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94456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ปัจจัยแห่งความสำเร็จ</a:t>
            </a:r>
            <a:endParaRPr lang="en-US" sz="320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ตัวยึดเนื้อหา 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- การ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สนับสนุนจากท่านผู้บริหาร</a:t>
            </a:r>
          </a:p>
          <a:p>
            <a:pPr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- ความ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ร่วมมือร่วมแรงของ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ทีมสห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สาขาวิชาชีพและความร่วมมือของผู้รับบริการ</a:t>
            </a:r>
          </a:p>
          <a:p>
            <a:pPr>
              <a:buNone/>
            </a:pP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- การ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มีส่วนร่วมของภาคีเครือข่ายในการดำเนินงานที่</a:t>
            </a: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ยั่งยืนในชุมชน</a:t>
            </a:r>
            <a:endParaRPr lang="th-TH" sz="2800" b="1" dirty="0" smtClean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7800" indent="-17780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- โปรแกรม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HIVQUAL-T ,NAPDAR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TBCM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เครื่องมือที่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ดีที่ช่วยใน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วิเคราะห์ติดตาม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ผลการดำเนินงาน เพื่อพัฒนาคุณภาพงาน</a:t>
            </a:r>
          </a:p>
          <a:p>
            <a:endParaRPr lang="th-TH" sz="2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26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/>
              <a:t>บริบท / ภาพรวม / สภาพ</a:t>
            </a:r>
            <a:r>
              <a:rPr lang="th-TH" b="1" dirty="0" smtClean="0"/>
              <a:t>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กล่าวถึงบริบทของโรงพยาบาลของท่านที่ส่งผลต่อ </a:t>
            </a:r>
            <a:r>
              <a:rPr lang="en-US" dirty="0" smtClean="0"/>
              <a:t>HIV/TB</a:t>
            </a:r>
            <a:endParaRPr lang="th-TH" dirty="0" smtClean="0"/>
          </a:p>
          <a:p>
            <a:pPr marL="0" indent="0">
              <a:buNone/>
            </a:pP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	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คลินิก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ดูแลผู้ติดเชื้อ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ไอวี/เอดส์และผู้ป่วยวัณโรค โรงพยาบาลเขาสมิง มีผู้รับบริการ ในปี 2555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,ปี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2556 และปี2557 จำนวน 175ราย ,225ราย และ 272ราย ตามลำดับ จากผลการดำเนินงาน พบว่า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ติดเชื้อฉวยโอกาสที่พบสูงเป็นอันดับหนึ่ง คือ โรควัณโรค ซึ่งเป็นสาเหตุการเสียชีวิตในผู้ติดเชื้อ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ไอวี/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เอดส์สอดคล้องกับคลินิกวัณโรค พบว่ามีผู้รับบริการ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55คน/ปี จัดระบบการดูแลตรวจรักษาแบบ 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one stop service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มีการทำ 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DOTS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,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มีพี่เลี้ยงกำกับการกินยาของผู้ป่วย และประสานงานกับเครือข่ายชุมชน ได้แก่ โรงพยาบาลส่งเสริมสุขภาพตำบลในเครือข่ายและใกล้ใกล้เคียง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องค์กรปกครองท้องถิ่น พบอัตราความสำเร็จในการรักษาวัณโรค ปี 2555-2557 เท่ากับร้อยละ 82.76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92.59และ96.15ตามลำดับ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เนื่องจากอัตราการตายในผู้ป่วยวัณโรคสูงขึ้น ซึ่งพบในกลุ่มผู้ป่วยสูงอายุ (อายุ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&gt;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70 ปีขึ้นไป)ที่มีโรคประจำตัวอื่นร่วม และผู้ติดเชื้อ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ไอวี/เอดส์ ซึ่งมีภาวะภูมิต้านทานบกพร่องและความทนต่อผลข้างเคียงของยาน้อยทำให้ผู้ป่วยรับประทานยาไม่ต่อเนื่อง ท้อแท้ในการ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รักษา จึงเน้นการผสมผสานงานเอดส์และวัณโรคให้ได้ตามมาตรฐานขึ้น ซึ่งผลถึงการดุแลรักษาที่ยั่งยืนในเครือข่ายการดูแลในปัจจุบัน</a:t>
            </a:r>
            <a:endParaRPr lang="en-US" sz="2600" dirty="0"/>
          </a:p>
        </p:txBody>
      </p:sp>
      <p:pic>
        <p:nvPicPr>
          <p:cNvPr id="4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0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วัดผลและผลของการ</a:t>
            </a:r>
            <a: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เปลี่ยนแปลง </a:t>
            </a:r>
            <a:b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3000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763001" cy="2806764"/>
        </p:xfrm>
        <a:graphic>
          <a:graphicData uri="http://schemas.openxmlformats.org/drawingml/2006/table">
            <a:tbl>
              <a:tblPr/>
              <a:tblGrid>
                <a:gridCol w="4421698"/>
                <a:gridCol w="1456083"/>
                <a:gridCol w="1496279"/>
                <a:gridCol w="1388941"/>
              </a:tblGrid>
              <a:tr h="457200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 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(ฝั่ง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HIV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2555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2556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2557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จำนวนผู้ติดเชื้อ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ไอวีที่ขึ้นทะเบียนการรักษาในปี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175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ราย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225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ราย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272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ราย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ผู้ติดเชื้อ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ไอวีที่ขึ้นทะเบียนได้รับการตรวจคัด กรองวัณโรค (รายใหม่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CXR+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ซักประวัติทุกราย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ราย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เก่าซักประวัติ ทุกครั้งที่มารพ.)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 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(175/175)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(225/225)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(272/272)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ผู้ติดเชื้อ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ไอวีที่ขึ้นทะเบียนได้รับการตรวจคัดกรองวัณโรคพบป่วยวัณโรค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 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5.7%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10/175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4%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(9/225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2.94%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(8/272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ตัวแทนเนื้อหา 4"/>
          <p:cNvGraphicFramePr>
            <a:graphicFrameLocks/>
          </p:cNvGraphicFramePr>
          <p:nvPr/>
        </p:nvGraphicFramePr>
        <p:xfrm>
          <a:off x="152400" y="3886200"/>
          <a:ext cx="8763000" cy="2437893"/>
        </p:xfrm>
        <a:graphic>
          <a:graphicData uri="http://schemas.openxmlformats.org/drawingml/2006/table">
            <a:tbl>
              <a:tblPr/>
              <a:tblGrid>
                <a:gridCol w="4419600"/>
                <a:gridCol w="1447800"/>
                <a:gridCol w="1524000"/>
                <a:gridCol w="1371600"/>
              </a:tblGrid>
              <a:tr h="533400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(ฝั่ง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TB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2555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2556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2557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จำนวนผู้ป่วยวัณโรคที่ขึ้นทะเบียนการรักษาในปี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51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52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50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จำนวนผู้ป่วยวัณโรคที่ขึ้นทะเบียนการรักษาใน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ได้รับ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การตรวจเลือดคัดกรอง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51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/51)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(52/52)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(50/50)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positive 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คิดร้อยละต่อผู้ป่วยทั้งหมด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 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9.6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/51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7.3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9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/52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6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/50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การวัดผลและผลของการเปลี่ยนแปลง </a:t>
            </a:r>
            <a: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0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3000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</p:nvPr>
        </p:nvGraphicFramePr>
        <p:xfrm>
          <a:off x="304799" y="1143000"/>
          <a:ext cx="8534402" cy="541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294"/>
                <a:gridCol w="1043094"/>
                <a:gridCol w="1137920"/>
                <a:gridCol w="1043094"/>
              </a:tblGrid>
              <a:tr h="525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ตัวชี้วัด  (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TB / HIV </a:t>
                      </a:r>
                      <a:r>
                        <a:rPr lang="th-TH" sz="20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2555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2556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2557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80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เอช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ไอวี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positive 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ได้รับการตรวจ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CD4 (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คิดร้อยละต่อผู้ป่วย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HIV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9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</a:tr>
              <a:tr h="80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จำนวนผู้ป่วยวัณโรคและ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เอช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ไอวี ได้รับยาต้าน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ไวรัส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ตามเกณฑ์การ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รักษา</a:t>
                      </a:r>
                      <a:endParaRPr lang="en-US" sz="20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คิดต่อจำนวนผู้ป่วย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HIV positive)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(10/10)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(9/9)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(8/8)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</a:tr>
              <a:tr h="80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จำนวนผู้ป่วยวัณโรคและ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เอช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OI)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9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/9)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/8)</a:t>
                      </a:r>
                    </a:p>
                  </a:txBody>
                  <a:tcPr marL="68580" marR="68580" marT="0" marB="0" horzOverflow="overflow"/>
                </a:tc>
              </a:tr>
              <a:tr h="80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ผู้ป่วยวัณโรคและ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เอช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ไอวีได้รับยาต้าน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ไวรัส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ภายใน 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2 - 8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สัปดาห์ตาม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เกณฑ์ประเทศ (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CD4&lt;50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ภายใน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สัปดาห์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 CD4&gt; 50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ภายใน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2-8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สัปดาห์ 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70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7/10)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6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7%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(6/9)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75%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(6/8)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/>
                </a:tc>
              </a:tr>
              <a:tr h="806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จำนวนผู้ป่วยวัณโรคและ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เอช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ไอวี เสียชีวิตในปีที่ประเมิน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ราย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(2/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 ราย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(1/9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0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 ราย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(0/8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</a:tr>
              <a:tr h="426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ค่ามัธย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ฐานระยะเวลาในการเริ่มยาต้าน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ไวรัส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Median time(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วัน)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22 </a:t>
                      </a:r>
                      <a:r>
                        <a:rPr lang="th-TH" sz="2000" b="1" dirty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วัน</a:t>
                      </a:r>
                      <a:endParaRPr lang="en-US" sz="2000" b="1" dirty="0"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23 </a:t>
                      </a:r>
                      <a:r>
                        <a:rPr lang="th-TH" sz="2000" b="1" dirty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วัน</a:t>
                      </a:r>
                      <a:endParaRPr lang="en-US" sz="2000" b="1" dirty="0"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 </a:t>
                      </a:r>
                      <a:r>
                        <a:rPr lang="th-TH" sz="2000" b="1" dirty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วัน</a:t>
                      </a:r>
                      <a:endParaRPr lang="en-US" sz="2000" b="1" dirty="0"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6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Median CD4 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ของผู้ป่วยวัณโรคและ</a:t>
                      </a:r>
                      <a:r>
                        <a:rPr lang="th-TH" sz="2000" b="1" dirty="0" err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เอช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ไอวี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33</a:t>
                      </a:r>
                      <a:endParaRPr lang="en-US" sz="2000" b="1" dirty="0"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151</a:t>
                      </a:r>
                      <a:endParaRPr lang="en-US" sz="2000" b="1" dirty="0"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0099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227</a:t>
                      </a:r>
                      <a:endParaRPr lang="en-US" sz="2000" b="1" dirty="0">
                        <a:solidFill>
                          <a:srgbClr val="000099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2"/>
          <p:cNvSpPr txBox="1">
            <a:spLocks noChangeArrowheads="1"/>
          </p:cNvSpPr>
          <p:nvPr/>
        </p:nvSpPr>
        <p:spPr bwMode="auto">
          <a:xfrm>
            <a:off x="539750" y="176213"/>
            <a:ext cx="8064500" cy="58896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สรุปโรคที่เป็นปัญหา</a:t>
            </a:r>
            <a:r>
              <a:rPr lang="th-TH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CUP</a:t>
            </a:r>
            <a:r>
              <a:rPr 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เขา</a:t>
            </a:r>
            <a:r>
              <a:rPr lang="th-TH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สมิง</a:t>
            </a:r>
          </a:p>
        </p:txBody>
      </p:sp>
      <p:sp>
        <p:nvSpPr>
          <p:cNvPr id="13315" name="Rectangle 33"/>
          <p:cNvSpPr>
            <a:spLocks noChangeArrowheads="1"/>
          </p:cNvSpPr>
          <p:nvPr/>
        </p:nvSpPr>
        <p:spPr bwMode="auto">
          <a:xfrm>
            <a:off x="214282" y="1000108"/>
            <a:ext cx="4357718" cy="1938992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 กลุ่ม</a:t>
            </a:r>
            <a:r>
              <a:rPr lang="th-TH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โรคเมตา</a:t>
            </a:r>
            <a:r>
              <a:rPr lang="th-TH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บอลิก</a:t>
            </a:r>
            <a:r>
              <a:rPr lang="th-TH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ภาวะแทรกซ้อน</a:t>
            </a: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อันดับ 1 เบาหวาน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 โรคหัวใจ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 โรค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ความดันโลหิตสูง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Stroke/CVA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sp>
        <p:nvSpPr>
          <p:cNvPr id="13316" name="Rectangle 34"/>
          <p:cNvSpPr>
            <a:spLocks noChangeArrowheads="1"/>
          </p:cNvSpPr>
          <p:nvPr/>
        </p:nvSpPr>
        <p:spPr bwMode="auto">
          <a:xfrm>
            <a:off x="214282" y="3000372"/>
            <a:ext cx="4357718" cy="1196975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 กลุ่ม</a:t>
            </a:r>
            <a:r>
              <a:rPr lang="th-TH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ทันต</a:t>
            </a:r>
            <a:r>
              <a:rPr lang="th-TH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สุขภาพ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1 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ฟันผุ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เหงือกอักเสบ</a:t>
            </a:r>
          </a:p>
        </p:txBody>
      </p:sp>
      <p:sp>
        <p:nvSpPr>
          <p:cNvPr id="13317" name="Rectangle 35"/>
          <p:cNvSpPr>
            <a:spLocks noChangeArrowheads="1"/>
          </p:cNvSpPr>
          <p:nvPr/>
        </p:nvSpPr>
        <p:spPr bwMode="auto">
          <a:xfrm>
            <a:off x="214282" y="4365625"/>
            <a:ext cx="4357718" cy="1196975"/>
          </a:xfrm>
          <a:prstGeom prst="rect">
            <a:avLst/>
          </a:prstGeom>
          <a:solidFill>
            <a:srgbClr val="CCFF66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 กลุ่ม</a:t>
            </a:r>
            <a:r>
              <a:rPr lang="th-TH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แม่และเด็ก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1 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การตกเลือดระยะคลอด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เบาหวานขณะตั้งครรภ์</a:t>
            </a:r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3318" name="Rectangle 36"/>
          <p:cNvSpPr>
            <a:spLocks noChangeArrowheads="1"/>
          </p:cNvSpPr>
          <p:nvPr/>
        </p:nvSpPr>
        <p:spPr bwMode="auto">
          <a:xfrm>
            <a:off x="4716463" y="1023938"/>
            <a:ext cx="4141817" cy="15621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4. กลุ่ม</a:t>
            </a:r>
            <a:r>
              <a:rPr lang="th-TH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โรคติดเชื้อ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AIDs/HIV</a:t>
            </a:r>
            <a:endParaRPr lang="en-US" sz="24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4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วัณโรค</a:t>
            </a:r>
            <a:endParaRPr lang="en-US" sz="24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ไข้เลือดออก</a:t>
            </a:r>
            <a:r>
              <a:rPr lang="th-TH" sz="2400" dirty="0" err="1">
                <a:latin typeface="TH SarabunPSK" pitchFamily="34" charset="-34"/>
                <a:cs typeface="TH SarabunPSK" pitchFamily="34" charset="-34"/>
              </a:rPr>
              <a:t>เดง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กี่</a:t>
            </a:r>
          </a:p>
        </p:txBody>
      </p:sp>
      <p:sp>
        <p:nvSpPr>
          <p:cNvPr id="13319" name="Rectangle 37"/>
          <p:cNvSpPr>
            <a:spLocks noChangeArrowheads="1"/>
          </p:cNvSpPr>
          <p:nvPr/>
        </p:nvSpPr>
        <p:spPr bwMode="auto">
          <a:xfrm>
            <a:off x="4695825" y="2714625"/>
            <a:ext cx="4162455" cy="1562100"/>
          </a:xfrm>
          <a:prstGeom prst="rect">
            <a:avLst/>
          </a:prstGeom>
          <a:solidFill>
            <a:srgbClr val="66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dirty="0" smtClean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5. กลุ่ม</a:t>
            </a:r>
            <a:r>
              <a:rPr lang="th-TH" sz="2400" dirty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โรคทั่วไป</a:t>
            </a:r>
            <a:r>
              <a:rPr lang="en-US" sz="2400" dirty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	</a:t>
            </a:r>
          </a:p>
          <a:p>
            <a:r>
              <a:rPr lang="th-TH" sz="2400" dirty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อันดับ </a:t>
            </a:r>
            <a:r>
              <a:rPr lang="th-TH" sz="2400" dirty="0" smtClean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1 </a:t>
            </a:r>
            <a:r>
              <a:rPr lang="en-US" sz="2400" dirty="0" smtClean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COPD/Asthma</a:t>
            </a:r>
            <a:endParaRPr lang="en-US" sz="2400" dirty="0">
              <a:solidFill>
                <a:srgbClr val="0000FF"/>
              </a:solidFill>
              <a:latin typeface="_Layiji MaHaNiYom V 1.2" pitchFamily="2" charset="0"/>
              <a:cs typeface="_Layiji MaHaNiYom V 1.2" pitchFamily="2" charset="0"/>
            </a:endParaRPr>
          </a:p>
          <a:p>
            <a:r>
              <a:rPr lang="th-TH" sz="2400" dirty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อันดับ </a:t>
            </a:r>
            <a:r>
              <a:rPr lang="th-TH" sz="2400" dirty="0" smtClean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2 </a:t>
            </a:r>
            <a:r>
              <a:rPr lang="en-US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Schizophrenia</a:t>
            </a:r>
            <a:endParaRPr lang="th-TH" sz="24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อันดับ </a:t>
            </a:r>
            <a:r>
              <a:rPr lang="th-TH" sz="2400" dirty="0" smtClean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3 </a:t>
            </a:r>
            <a:r>
              <a:rPr lang="en-US" sz="2400" dirty="0" smtClean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Depressive </a:t>
            </a:r>
            <a:r>
              <a:rPr lang="en-US" sz="2400" dirty="0">
                <a:solidFill>
                  <a:srgbClr val="0000FF"/>
                </a:solidFill>
                <a:latin typeface="_Layiji MaHaNiYom V 1.2" pitchFamily="2" charset="0"/>
                <a:cs typeface="_Layiji MaHaNiYom V 1.2" pitchFamily="2" charset="0"/>
              </a:rPr>
              <a:t>episode </a:t>
            </a:r>
          </a:p>
        </p:txBody>
      </p:sp>
      <p:sp>
        <p:nvSpPr>
          <p:cNvPr id="13320" name="Rectangle 38"/>
          <p:cNvSpPr>
            <a:spLocks noChangeArrowheads="1"/>
          </p:cNvSpPr>
          <p:nvPr/>
        </p:nvSpPr>
        <p:spPr bwMode="auto">
          <a:xfrm>
            <a:off x="4670425" y="4368800"/>
            <a:ext cx="4187855" cy="1200329"/>
          </a:xfrm>
          <a:prstGeom prst="rect">
            <a:avLst/>
          </a:prstGeom>
          <a:solidFill>
            <a:srgbClr val="FF99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กลุ่ม</a:t>
            </a:r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อุบัติเหตุ</a:t>
            </a:r>
            <a:r>
              <a:rPr lang="en-US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r>
              <a:rPr lang="th-TH" sz="24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อันดับ </a:t>
            </a:r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  </a:t>
            </a:r>
            <a:r>
              <a:rPr lang="th-TH" sz="20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บาดเจ็บที่</a:t>
            </a:r>
            <a:r>
              <a:rPr lang="th-TH" sz="2000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ศรีษะ</a:t>
            </a:r>
            <a:r>
              <a:rPr lang="th-TH" sz="200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จากจักรยายนต์ล้ม</a:t>
            </a:r>
            <a:r>
              <a:rPr lang="th-TH" sz="2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เอง</a:t>
            </a:r>
          </a:p>
          <a:p>
            <a:r>
              <a:rPr lang="th-TH" sz="2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อันดับ 2 แผลเปิดที่ขาจากสุนัขกัด</a:t>
            </a:r>
            <a:endParaRPr lang="th-TH" sz="24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2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9" y="1571612"/>
            <a:ext cx="7506885" cy="4320000"/>
          </a:xfr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78579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:CD4 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 Viral load</a:t>
            </a:r>
            <a:endParaRPr lang="th-TH" sz="2800" dirty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6215082"/>
            <a:ext cx="602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 ด้านการดูแลรักษาผู้ติดเชื้อ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HIV/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ผู้ป่วยเอดส์ (ข้อมูล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NAP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43048"/>
            <a:ext cx="7768699" cy="4320000"/>
          </a:xfrm>
        </p:spPr>
      </p:pic>
      <p:pic>
        <p:nvPicPr>
          <p:cNvPr id="6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7224" y="6215082"/>
            <a:ext cx="602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 ด้านการดูแลรักษาผู้ติดเชื้อ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HIV/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ผู้ป่วยเอดส์ (ข้อมูล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NAP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8579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dirty="0" err="1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ฐานของระดับ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CD4 </a:t>
            </a:r>
            <a:endParaRPr lang="th-TH" sz="2800" dirty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6486486" cy="4320000"/>
          </a:xfrm>
        </p:spPr>
      </p:pic>
      <p:pic>
        <p:nvPicPr>
          <p:cNvPr id="6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7224" y="6215082"/>
            <a:ext cx="602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 ด้านการดูแลรักษาผู้ติดเชื้อ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HIV/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ผู้ป่วยเอดส์ (ข้อมูล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NAP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การขาดการติดตามการรักษา</a:t>
            </a:r>
            <a:endParaRPr lang="th-TH" sz="2800" dirty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71612"/>
            <a:ext cx="6486486" cy="4320000"/>
          </a:xfrm>
        </p:spPr>
      </p:pic>
      <p:pic>
        <p:nvPicPr>
          <p:cNvPr id="7" name="Picture 6" descr="http://www.laemngop.com/fileupload/image/com/saming.gif"/>
          <p:cNvPicPr>
            <a:picLocks noChangeAspect="1" noChangeArrowheads="1"/>
          </p:cNvPicPr>
          <p:nvPr/>
        </p:nvPicPr>
        <p:blipFill>
          <a:blip r:embed="rId3">
            <a:lum brigh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900" y="214290"/>
            <a:ext cx="68969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786" y="6215082"/>
            <a:ext cx="602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;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รายงานผลการดำเนินงาน ด้านการดูแลรักษาผู้ติดเชื้อ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HIV/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ผู้ป่วยเอดส์ (ข้อมูล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NAP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78579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en-US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2800" dirty="0" smtClean="0">
                <a:solidFill>
                  <a:srgbClr val="0000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อัตราการเสียชีวิต</a:t>
            </a:r>
            <a:endParaRPr lang="th-TH" sz="2800" dirty="0">
              <a:solidFill>
                <a:srgbClr val="0000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1490</Words>
  <Application>Microsoft Office PowerPoint</Application>
  <PresentationFormat>นำเสนอทางหน้าจอ (4:3)</PresentationFormat>
  <Paragraphs>227</Paragraphs>
  <Slides>18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Office Theme</vt:lpstr>
      <vt:lpstr>โรงพยาบาลเขาสมิง  ขนาด 30 เตียง จังหวัดตราด</vt:lpstr>
      <vt:lpstr>บริบท / ภาพรวม / สภาพปัญหา</vt:lpstr>
      <vt:lpstr> การวัดผลและผลของการเปลี่ยนแปลง  </vt:lpstr>
      <vt:lpstr>การวัดผลและผลของการเปลี่ยนแปลง  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กระบวนการพัฒนาเพื่อให้ได้มาซึ่งคุณภาพ / กิจกรรมพัฒนา</vt:lpstr>
      <vt:lpstr>ภาพนิ่ง 13</vt:lpstr>
      <vt:lpstr>ภาพนิ่ง 14</vt:lpstr>
      <vt:lpstr>ภาพนิ่ง 15</vt:lpstr>
      <vt:lpstr>บทเรียนที่ได้รับ</vt:lpstr>
      <vt:lpstr>ประเด็นการพัฒนาต่อเนื่อง</vt:lpstr>
      <vt:lpstr>ปัจจัยแห่งความสำเร็จ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Ks_ARV01</cp:lastModifiedBy>
  <cp:revision>35</cp:revision>
  <dcterms:created xsi:type="dcterms:W3CDTF">2015-05-07T05:00:35Z</dcterms:created>
  <dcterms:modified xsi:type="dcterms:W3CDTF">2015-05-31T16:56:13Z</dcterms:modified>
</cp:coreProperties>
</file>